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70" r:id="rId4"/>
    <p:sldId id="257" r:id="rId5"/>
    <p:sldId id="258" r:id="rId6"/>
    <p:sldId id="259" r:id="rId7"/>
    <p:sldId id="260" r:id="rId8"/>
    <p:sldId id="276" r:id="rId9"/>
    <p:sldId id="277" r:id="rId10"/>
    <p:sldId id="286" r:id="rId11"/>
    <p:sldId id="278" r:id="rId12"/>
    <p:sldId id="29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592E71-E446-421F-9A5B-33DC3178B743}"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E5A05-007A-4AB5-B3B3-1F026BFFE850}"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592E71-E446-421F-9A5B-33DC3178B743}"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E5A05-007A-4AB5-B3B3-1F026BFFE8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92E71-E446-421F-9A5B-33DC3178B743}"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E5A05-007A-4AB5-B3B3-1F026BFFE85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542B29C-1E4A-494D-A020-36923A99BAD2}"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1427226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42B29C-1E4A-494D-A020-36923A99BAD2}"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226395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2B29C-1E4A-494D-A020-36923A99BAD2}"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4225725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42B29C-1E4A-494D-A020-36923A99BAD2}"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719911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42B29C-1E4A-494D-A020-36923A99BAD2}"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2441913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42B29C-1E4A-494D-A020-36923A99BAD2}"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1047487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2B29C-1E4A-494D-A020-36923A99BAD2}"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3485145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42B29C-1E4A-494D-A020-36923A99BAD2}"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100797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592E71-E446-421F-9A5B-33DC3178B743}"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E5A05-007A-4AB5-B3B3-1F026BFFE85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42B29C-1E4A-494D-A020-36923A99BAD2}"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1506556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42B29C-1E4A-494D-A020-36923A99BAD2}"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492719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42B29C-1E4A-494D-A020-36923A99BAD2}"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34536-DBFA-4FE2-99C1-3C2CAE63204F}" type="slidenum">
              <a:rPr lang="en-US" smtClean="0"/>
              <a:t>‹#›</a:t>
            </a:fld>
            <a:endParaRPr lang="en-US"/>
          </a:p>
        </p:txBody>
      </p:sp>
    </p:spTree>
    <p:extLst>
      <p:ext uri="{BB962C8B-B14F-4D97-AF65-F5344CB8AC3E}">
        <p14:creationId xmlns:p14="http://schemas.microsoft.com/office/powerpoint/2010/main" val="323183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592E71-E446-421F-9A5B-33DC3178B743}"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E5A05-007A-4AB5-B3B3-1F026BFFE850}"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592E71-E446-421F-9A5B-33DC3178B743}"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E5A05-007A-4AB5-B3B3-1F026BFFE8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592E71-E446-421F-9A5B-33DC3178B743}" type="datetimeFigureOut">
              <a:rPr lang="en-US" smtClean="0"/>
              <a:pPr/>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E5A05-007A-4AB5-B3B3-1F026BFFE850}"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592E71-E446-421F-9A5B-33DC3178B743}" type="datetimeFigureOut">
              <a:rPr lang="en-US" smtClean="0"/>
              <a:pPr/>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E5A05-007A-4AB5-B3B3-1F026BFFE8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92E71-E446-421F-9A5B-33DC3178B743}" type="datetimeFigureOut">
              <a:rPr lang="en-US" smtClean="0"/>
              <a:pPr/>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E5A05-007A-4AB5-B3B3-1F026BFFE8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92E71-E446-421F-9A5B-33DC3178B743}"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E5A05-007A-4AB5-B3B3-1F026BFFE850}"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92E71-E446-421F-9A5B-33DC3178B743}"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E5A05-007A-4AB5-B3B3-1F026BFFE8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1592E71-E446-421F-9A5B-33DC3178B743}" type="datetimeFigureOut">
              <a:rPr lang="en-US" smtClean="0"/>
              <a:pPr/>
              <a:t>5/4/2021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9E5A05-007A-4AB5-B3B3-1F026BFFE8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542B29C-1E4A-494D-A020-36923A99BAD2}" type="datetimeFigureOut">
              <a:rPr lang="en-US" smtClean="0"/>
              <a:t>5/4/2021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E34536-DBFA-4FE2-99C1-3C2CAE63204F}" type="slidenum">
              <a:rPr lang="en-US" smtClean="0"/>
              <a:t>‹#›</a:t>
            </a:fld>
            <a:endParaRPr lang="en-US"/>
          </a:p>
        </p:txBody>
      </p:sp>
    </p:spTree>
    <p:extLst>
      <p:ext uri="{BB962C8B-B14F-4D97-AF65-F5344CB8AC3E}">
        <p14:creationId xmlns:p14="http://schemas.microsoft.com/office/powerpoint/2010/main" val="36896044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Get Psyched Up for AP Exam</a:t>
            </a:r>
          </a:p>
        </p:txBody>
      </p:sp>
    </p:spTree>
    <p:extLst>
      <p:ext uri="{BB962C8B-B14F-4D97-AF65-F5344CB8AC3E}">
        <p14:creationId xmlns:p14="http://schemas.microsoft.com/office/powerpoint/2010/main" val="771021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Strategies- Multiple Choice  </a:t>
            </a:r>
          </a:p>
        </p:txBody>
      </p:sp>
      <p:sp>
        <p:nvSpPr>
          <p:cNvPr id="3" name="Content Placeholder 2"/>
          <p:cNvSpPr>
            <a:spLocks noGrp="1"/>
          </p:cNvSpPr>
          <p:nvPr>
            <p:ph idx="1"/>
          </p:nvPr>
        </p:nvSpPr>
        <p:spPr>
          <a:xfrm>
            <a:off x="457200" y="1600200"/>
            <a:ext cx="8458200" cy="5029200"/>
          </a:xfrm>
        </p:spPr>
        <p:txBody>
          <a:bodyPr>
            <a:normAutofit lnSpcReduction="10000"/>
          </a:bodyPr>
          <a:lstStyle/>
          <a:p>
            <a:pPr lvl="0"/>
            <a:r>
              <a:rPr lang="en-US" b="1" dirty="0"/>
              <a:t>Breakdown the questions and know exactly what they are asking.</a:t>
            </a:r>
            <a:r>
              <a:rPr lang="en-US" dirty="0"/>
              <a:t> Do not simply blow through the question; make sure you don’t make any mindless mistakes due to lake of attention in the question…. Some of the easiest questions may be trickier than they seem.  </a:t>
            </a:r>
          </a:p>
          <a:p>
            <a:pPr marL="0" indent="0">
              <a:buNone/>
            </a:pPr>
            <a:endParaRPr lang="en-US" dirty="0"/>
          </a:p>
          <a:p>
            <a:pPr lvl="0"/>
            <a:r>
              <a:rPr lang="en-US" b="1" dirty="0"/>
              <a:t>Use Process of Elimination! </a:t>
            </a:r>
          </a:p>
          <a:p>
            <a:pPr marL="0" lvl="0" indent="0">
              <a:buNone/>
            </a:pPr>
            <a:r>
              <a:rPr lang="en-US" dirty="0"/>
              <a:t>Get rid of answers you KNOW are wrong </a:t>
            </a:r>
          </a:p>
          <a:p>
            <a:pPr marL="0" lvl="0" indent="0">
              <a:buNone/>
            </a:pPr>
            <a:r>
              <a:rPr lang="en-US" dirty="0"/>
              <a:t>and then figure the answer out from </a:t>
            </a:r>
          </a:p>
          <a:p>
            <a:pPr marL="0" lvl="0" indent="0">
              <a:buNone/>
            </a:pPr>
            <a:r>
              <a:rPr lang="en-US" dirty="0"/>
              <a:t>the remaining choices.</a:t>
            </a:r>
          </a:p>
          <a:p>
            <a:pPr marL="0" indent="0">
              <a:buNone/>
            </a:pPr>
            <a:endParaRPr lang="en-US" dirty="0"/>
          </a:p>
          <a:p>
            <a:pPr lvl="0"/>
            <a:r>
              <a:rPr lang="en-US" b="1" dirty="0"/>
              <a:t>CANNOT skip anymore!! </a:t>
            </a:r>
          </a:p>
          <a:p>
            <a:pPr marL="0" lvl="0" indent="0">
              <a:buNone/>
            </a:pPr>
            <a:r>
              <a:rPr lang="en-US" dirty="0"/>
              <a:t>(There is no longer no penalty for skipping questions.)</a:t>
            </a:r>
          </a:p>
          <a:p>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810000"/>
            <a:ext cx="2521206" cy="166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068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4800" b="1" dirty="0"/>
              <a:t>Which of the following is a type of therapy for alcoholism that involves the administration of a drug that will induce nausea after the person consumes alcohol?</a:t>
            </a:r>
            <a:br>
              <a:rPr lang="en-US" sz="4800" b="1" dirty="0"/>
            </a:br>
            <a:r>
              <a:rPr lang="en-US" sz="4800" b="1" dirty="0"/>
              <a:t>	A) aversion </a:t>
            </a:r>
            <a:br>
              <a:rPr lang="en-US" sz="4800" b="1" dirty="0"/>
            </a:br>
            <a:r>
              <a:rPr lang="en-US" sz="4800" b="1" dirty="0"/>
              <a:t>	B) implosive</a:t>
            </a:r>
            <a:br>
              <a:rPr lang="en-US" sz="4800" b="1" dirty="0"/>
            </a:br>
            <a:r>
              <a:rPr lang="en-US" sz="4800" b="1" dirty="0"/>
              <a:t>	C) flooding</a:t>
            </a:r>
            <a:br>
              <a:rPr lang="en-US" sz="4800" b="1" dirty="0"/>
            </a:br>
            <a:r>
              <a:rPr lang="en-US" sz="4800" b="1" dirty="0"/>
              <a:t>	D) instrumental </a:t>
            </a:r>
            <a:br>
              <a:rPr lang="en-US" sz="4800" b="1" dirty="0"/>
            </a:br>
            <a:r>
              <a:rPr lang="en-US" sz="4800" b="1" dirty="0"/>
              <a:t>	E) rational-emotive behavior </a:t>
            </a:r>
          </a:p>
        </p:txBody>
      </p:sp>
    </p:spTree>
    <p:extLst>
      <p:ext uri="{BB962C8B-B14F-4D97-AF65-F5344CB8AC3E}">
        <p14:creationId xmlns:p14="http://schemas.microsoft.com/office/powerpoint/2010/main" val="172185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Get Psyched Up for AP Exam 2021!</a:t>
            </a:r>
          </a:p>
        </p:txBody>
      </p:sp>
      <p:sp>
        <p:nvSpPr>
          <p:cNvPr id="3" name="Content Placeholder 2"/>
          <p:cNvSpPr>
            <a:spLocks noGrp="1"/>
          </p:cNvSpPr>
          <p:nvPr>
            <p:ph idx="1"/>
          </p:nvPr>
        </p:nvSpPr>
        <p:spPr>
          <a:xfrm>
            <a:off x="381000" y="1371600"/>
            <a:ext cx="8305800" cy="5334000"/>
          </a:xfrm>
        </p:spPr>
        <p:txBody>
          <a:bodyPr>
            <a:normAutofit/>
          </a:bodyPr>
          <a:lstStyle/>
          <a:p>
            <a:r>
              <a:rPr lang="en-US" dirty="0"/>
              <a:t>Wow, it is already here! And we will be ready for the AP PSYCHOLOGY Exam!</a:t>
            </a:r>
          </a:p>
          <a:p>
            <a:endParaRPr lang="en-US" dirty="0"/>
          </a:p>
          <a:p>
            <a:r>
              <a:rPr lang="en-US" dirty="0"/>
              <a:t>Let’s do a quick review of what’s going to happen and what we should do !</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886200"/>
            <a:ext cx="206692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3934001"/>
            <a:ext cx="3048000" cy="2091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551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Test Break-Down</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 </a:t>
            </a:r>
            <a:endParaRPr lang="en-US" dirty="0"/>
          </a:p>
          <a:p>
            <a:pPr lvl="0"/>
            <a:r>
              <a:rPr lang="en-US" dirty="0"/>
              <a:t>Section I: 100 multiple choice questions (70 minutes)</a:t>
            </a:r>
          </a:p>
          <a:p>
            <a:pPr lvl="1"/>
            <a:r>
              <a:rPr lang="en-US" dirty="0"/>
              <a:t>This section is 66 2/3% of the score.</a:t>
            </a:r>
          </a:p>
          <a:p>
            <a:pPr lvl="1"/>
            <a:endParaRPr lang="en-US" dirty="0"/>
          </a:p>
          <a:p>
            <a:pPr lvl="0"/>
            <a:r>
              <a:rPr lang="en-US" dirty="0"/>
              <a:t>Section II: 2 essay questions (50 minutes)</a:t>
            </a:r>
          </a:p>
          <a:p>
            <a:pPr lvl="1"/>
            <a:r>
              <a:rPr lang="en-US" dirty="0"/>
              <a:t>This section is 33 1/3% of </a:t>
            </a:r>
            <a:r>
              <a:rPr lang="en-US"/>
              <a:t>the score</a:t>
            </a:r>
            <a:endParaRPr lang="en-US" dirty="0"/>
          </a:p>
          <a:p>
            <a:endParaRPr lang="en-US" dirty="0"/>
          </a:p>
        </p:txBody>
      </p:sp>
      <p:pic>
        <p:nvPicPr>
          <p:cNvPr id="2052" name="Picture 4" descr="http://t1.gstatic.com/images?q=tbn:ANd9GcS63jJc42ZMHafZNjGCEqLJy4RV5aOBWHWxj_9-aT5jhCAVC-TG:www.ti59.com/tes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63364">
            <a:off x="6165987" y="3967283"/>
            <a:ext cx="2684659" cy="25791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417717"/>
            <a:ext cx="341897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86000" y="31058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2318647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a:t>
            </a:r>
          </a:p>
        </p:txBody>
      </p:sp>
      <p:sp>
        <p:nvSpPr>
          <p:cNvPr id="3" name="Content Placeholder 2"/>
          <p:cNvSpPr>
            <a:spLocks noGrp="1"/>
          </p:cNvSpPr>
          <p:nvPr>
            <p:ph idx="1"/>
          </p:nvPr>
        </p:nvSpPr>
        <p:spPr/>
        <p:txBody>
          <a:bodyPr>
            <a:normAutofit/>
          </a:bodyPr>
          <a:lstStyle/>
          <a:p>
            <a:r>
              <a:rPr lang="en-US" u="sng" dirty="0"/>
              <a:t>Multiple Choice</a:t>
            </a:r>
            <a:r>
              <a:rPr lang="en-US" dirty="0"/>
              <a:t> = # correct (do not leave any answers blank)</a:t>
            </a:r>
          </a:p>
          <a:p>
            <a:pPr marL="0" indent="0">
              <a:buNone/>
            </a:pPr>
            <a:r>
              <a:rPr lang="en-US" dirty="0"/>
              <a:t> </a:t>
            </a:r>
          </a:p>
          <a:p>
            <a:r>
              <a:rPr lang="en-US" u="sng" dirty="0"/>
              <a:t>Free Response</a:t>
            </a:r>
            <a:r>
              <a:rPr lang="en-US" dirty="0"/>
              <a:t> = These are graded each June by readers from universities and high schools. </a:t>
            </a:r>
          </a:p>
          <a:p>
            <a:r>
              <a:rPr lang="en-US" dirty="0"/>
              <a:t>They use a set scale to grade the writings, and they basically check off each element as it occurs. </a:t>
            </a:r>
          </a:p>
          <a:p>
            <a:r>
              <a:rPr lang="en-US" dirty="0"/>
              <a:t>They are each worth 25 points, but you are answering usually 7 points per question.</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44598">
            <a:off x="7285547" y="5081835"/>
            <a:ext cx="1519555" cy="1459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5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Multiple Choice  </a:t>
            </a:r>
          </a:p>
        </p:txBody>
      </p:sp>
      <p:sp>
        <p:nvSpPr>
          <p:cNvPr id="3" name="Content Placeholder 2"/>
          <p:cNvSpPr>
            <a:spLocks noGrp="1"/>
          </p:cNvSpPr>
          <p:nvPr>
            <p:ph idx="1"/>
          </p:nvPr>
        </p:nvSpPr>
        <p:spPr>
          <a:xfrm>
            <a:off x="457200" y="1600200"/>
            <a:ext cx="5562600" cy="5029200"/>
          </a:xfrm>
        </p:spPr>
        <p:txBody>
          <a:bodyPr>
            <a:normAutofit fontScale="92500" lnSpcReduction="10000"/>
          </a:bodyPr>
          <a:lstStyle/>
          <a:p>
            <a:r>
              <a:rPr lang="en-US" dirty="0"/>
              <a:t>Keep a cool head. </a:t>
            </a:r>
          </a:p>
          <a:p>
            <a:pPr marL="0" indent="0">
              <a:buNone/>
            </a:pPr>
            <a:endParaRPr lang="en-US" dirty="0"/>
          </a:p>
          <a:p>
            <a:r>
              <a:rPr lang="en-US" dirty="0"/>
              <a:t>Remember the AP Exam is not like a regular quiz or test, when you have to do almost perfectly to get an A. </a:t>
            </a:r>
          </a:p>
          <a:p>
            <a:pPr marL="0" indent="0">
              <a:buNone/>
            </a:pPr>
            <a:endParaRPr lang="en-US" dirty="0"/>
          </a:p>
          <a:p>
            <a:r>
              <a:rPr lang="en-US" dirty="0"/>
              <a:t>If you get roughly 70% of the multiple-choice questions and get a 5 or 6 out of 7 on the free responses, then you can get a 5. </a:t>
            </a:r>
          </a:p>
          <a:p>
            <a:pPr marL="0" indent="0">
              <a:buNone/>
            </a:pPr>
            <a:endParaRPr lang="en-US" dirty="0"/>
          </a:p>
          <a:p>
            <a:r>
              <a:rPr lang="en-US" dirty="0"/>
              <a:t>So, if you are finding every fourth question to be hard, then you still could be doing well.</a:t>
            </a:r>
          </a:p>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133600"/>
            <a:ext cx="2454287"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574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533400"/>
            <a:ext cx="8229600" cy="990600"/>
          </a:xfrm>
        </p:spPr>
        <p:txBody>
          <a:bodyPr/>
          <a:lstStyle/>
          <a:p>
            <a:r>
              <a:rPr lang="en-US" dirty="0"/>
              <a:t>Strategies- Multiple Choice  </a:t>
            </a:r>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lvl="0"/>
            <a:r>
              <a:rPr lang="en-US" dirty="0"/>
              <a:t>Answer all questions!</a:t>
            </a:r>
          </a:p>
          <a:p>
            <a:pPr marL="0" lvl="0" indent="0">
              <a:buNone/>
            </a:pPr>
            <a:endParaRPr lang="en-US" dirty="0"/>
          </a:p>
          <a:p>
            <a:pPr lvl="0"/>
            <a:r>
              <a:rPr lang="en-US" dirty="0"/>
              <a:t>A great deal of the terms used in Psychology are </a:t>
            </a:r>
            <a:r>
              <a:rPr lang="en-US" b="1" dirty="0"/>
              <a:t>common-sense</a:t>
            </a:r>
            <a:r>
              <a:rPr lang="en-US" dirty="0"/>
              <a:t>. </a:t>
            </a:r>
          </a:p>
          <a:p>
            <a:pPr lvl="1"/>
            <a:r>
              <a:rPr lang="en-US" dirty="0"/>
              <a:t>Even though you don’t recognize ‘cognitive dissonance’, for example, you can generally infer from the name what is meant.</a:t>
            </a:r>
          </a:p>
          <a:p>
            <a:pPr marL="0" indent="0">
              <a:buNone/>
            </a:pPr>
            <a:r>
              <a:rPr lang="en-US" dirty="0"/>
              <a:t> </a:t>
            </a:r>
          </a:p>
          <a:p>
            <a:pPr lvl="0"/>
            <a:r>
              <a:rPr lang="en-US" dirty="0"/>
              <a:t>10 to 12 questions on the test, you will not have seen anywhere in the text, or the course possibly. </a:t>
            </a:r>
          </a:p>
          <a:p>
            <a:pPr lvl="0"/>
            <a:endParaRPr lang="en-US" dirty="0"/>
          </a:p>
          <a:p>
            <a:pPr marL="0" lvl="0" indent="0">
              <a:buNone/>
            </a:pPr>
            <a:r>
              <a:rPr lang="en-US" dirty="0"/>
              <a:t>RATIONALE? </a:t>
            </a:r>
          </a:p>
          <a:p>
            <a:pPr lvl="0"/>
            <a:r>
              <a:rPr lang="en-US" dirty="0"/>
              <a:t>Someone who does exceptionally well on the test should be able to assimilate information together.</a:t>
            </a:r>
          </a:p>
          <a:p>
            <a:pPr lvl="0"/>
            <a:r>
              <a:rPr lang="en-US" dirty="0"/>
              <a:t>They have the </a:t>
            </a:r>
            <a:r>
              <a:rPr lang="en-US" i="1" dirty="0"/>
              <a:t>background </a:t>
            </a:r>
            <a:r>
              <a:rPr lang="en-US" dirty="0"/>
              <a:t>knowledge for, and they also have researched </a:t>
            </a:r>
            <a:r>
              <a:rPr lang="en-US" b="1" i="1" u="sng" dirty="0"/>
              <a:t>beyond</a:t>
            </a:r>
            <a:r>
              <a:rPr lang="en-US" i="1" dirty="0"/>
              <a:t> the demands of the class.</a:t>
            </a:r>
            <a:r>
              <a:rPr lang="en-US" dirty="0"/>
              <a:t> (i.e. an aspiring Psych major) </a:t>
            </a:r>
          </a:p>
          <a:p>
            <a:pPr lvl="0"/>
            <a:r>
              <a:rPr lang="en-US" dirty="0"/>
              <a:t>DO NOT FREAK OUT! If all else fails…make an educated guess </a:t>
            </a:r>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57200"/>
            <a:ext cx="2733675"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449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Strategies- Multiple Choice  </a:t>
            </a:r>
          </a:p>
        </p:txBody>
      </p:sp>
      <p:sp>
        <p:nvSpPr>
          <p:cNvPr id="3" name="Content Placeholder 2"/>
          <p:cNvSpPr>
            <a:spLocks noGrp="1"/>
          </p:cNvSpPr>
          <p:nvPr>
            <p:ph idx="1"/>
          </p:nvPr>
        </p:nvSpPr>
        <p:spPr>
          <a:xfrm>
            <a:off x="304800" y="1752600"/>
            <a:ext cx="8839200" cy="5105400"/>
          </a:xfrm>
        </p:spPr>
        <p:txBody>
          <a:bodyPr>
            <a:normAutofit/>
          </a:bodyPr>
          <a:lstStyle/>
          <a:p>
            <a:pPr lvl="0"/>
            <a:r>
              <a:rPr lang="en-US" b="1" dirty="0"/>
              <a:t>Remember, the questions increase in                       difficulty.</a:t>
            </a:r>
            <a:endParaRPr lang="en-US" dirty="0"/>
          </a:p>
          <a:p>
            <a:pPr marL="0" indent="0">
              <a:buNone/>
            </a:pPr>
            <a:endParaRPr lang="en-US" dirty="0"/>
          </a:p>
          <a:p>
            <a:pPr lvl="0"/>
            <a:r>
              <a:rPr lang="en-US" b="1" dirty="0"/>
              <a:t>PACE YOURSELF!!</a:t>
            </a:r>
            <a:endParaRPr lang="en-US" dirty="0"/>
          </a:p>
          <a:p>
            <a:pPr marL="0" indent="0">
              <a:buNone/>
            </a:pPr>
            <a:endParaRPr lang="en-US" dirty="0"/>
          </a:p>
          <a:p>
            <a:pPr marL="0" indent="0">
              <a:buNone/>
            </a:pPr>
            <a:endParaRPr lang="en-US" dirty="0"/>
          </a:p>
          <a:p>
            <a:pPr marL="0" indent="0">
              <a:buNone/>
            </a:pPr>
            <a:endParaRPr lang="en-US" dirty="0"/>
          </a:p>
          <a:p>
            <a:pPr lvl="0"/>
            <a:r>
              <a:rPr lang="en-US" b="1" dirty="0"/>
              <a:t>Know your TERMS AND VOCABULARY!!! </a:t>
            </a:r>
            <a:r>
              <a:rPr lang="en-US" dirty="0"/>
              <a:t>Some of the terminology may be more clinical or simply different than the wording you’ve been using in class or in your textbook. Try to reason it out and be aware of multiple names for certain concepts.</a:t>
            </a:r>
          </a:p>
          <a:p>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066800"/>
            <a:ext cx="2019300" cy="235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https://s-media-cache-ak0.pinimg.com/736x/10/49/0f/10490fdab8d5bb7db2ffbcdf2602e64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2348706"/>
            <a:ext cx="2143125" cy="2147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38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Strategies- Multiple Choice  </a:t>
            </a:r>
          </a:p>
        </p:txBody>
      </p:sp>
      <p:sp>
        <p:nvSpPr>
          <p:cNvPr id="3" name="Content Placeholder 2"/>
          <p:cNvSpPr>
            <a:spLocks noGrp="1"/>
          </p:cNvSpPr>
          <p:nvPr>
            <p:ph idx="1"/>
          </p:nvPr>
        </p:nvSpPr>
        <p:spPr>
          <a:xfrm>
            <a:off x="457200" y="1600200"/>
            <a:ext cx="8534400" cy="5181600"/>
          </a:xfrm>
        </p:spPr>
        <p:txBody>
          <a:bodyPr>
            <a:normAutofit/>
          </a:bodyPr>
          <a:lstStyle/>
          <a:p>
            <a:pPr marL="0" lvl="0" indent="0">
              <a:buNone/>
            </a:pPr>
            <a:r>
              <a:rPr lang="en-US" b="1" dirty="0"/>
              <a:t>Know your psychological perspectives REALLY WELL!!!</a:t>
            </a:r>
            <a:r>
              <a:rPr lang="en-US" dirty="0"/>
              <a:t> </a:t>
            </a:r>
          </a:p>
          <a:p>
            <a:pPr lvl="0"/>
            <a:r>
              <a:rPr lang="en-US" dirty="0"/>
              <a:t>In many cases, even if you aren’t sure of an exact answer, you can use info you DO know to figure it out. </a:t>
            </a:r>
          </a:p>
          <a:p>
            <a:pPr lvl="0"/>
            <a:endParaRPr lang="en-US" dirty="0"/>
          </a:p>
          <a:p>
            <a:pPr lvl="0"/>
            <a:r>
              <a:rPr lang="en-US" dirty="0"/>
              <a:t>Many questions can be answered (or at least answer choices can be eliminated) by understanding the major psychological perspectives VERY well. (Ex: If the questions is about Behaviorism, the answer is NOT Freud!!)</a:t>
            </a:r>
          </a:p>
          <a:p>
            <a:pPr marL="0" indent="0">
              <a:buNone/>
            </a:pPr>
            <a:r>
              <a:rPr lang="en-US" dirty="0"/>
              <a:t> </a:t>
            </a:r>
          </a:p>
        </p:txBody>
      </p:sp>
    </p:spTree>
    <p:extLst>
      <p:ext uri="{BB962C8B-B14F-4D97-AF65-F5344CB8AC3E}">
        <p14:creationId xmlns:p14="http://schemas.microsoft.com/office/powerpoint/2010/main" val="1890919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Multiple Choice </a:t>
            </a:r>
          </a:p>
        </p:txBody>
      </p:sp>
      <p:sp>
        <p:nvSpPr>
          <p:cNvPr id="3" name="Content Placeholder 2"/>
          <p:cNvSpPr>
            <a:spLocks noGrp="1"/>
          </p:cNvSpPr>
          <p:nvPr>
            <p:ph idx="1"/>
          </p:nvPr>
        </p:nvSpPr>
        <p:spPr/>
        <p:txBody>
          <a:bodyPr>
            <a:normAutofit lnSpcReduction="10000"/>
          </a:bodyPr>
          <a:lstStyle/>
          <a:p>
            <a:pPr lvl="0"/>
            <a:r>
              <a:rPr lang="en-US" b="1" dirty="0"/>
              <a:t>Do not leave any questions blank.</a:t>
            </a:r>
            <a:r>
              <a:rPr lang="en-US" dirty="0"/>
              <a:t> Remember, they have gotten rid of the guessing penalty, any questions you get right by accident helps your score. </a:t>
            </a:r>
            <a:r>
              <a:rPr lang="en-US" dirty="0">
                <a:sym typeface="Wingdings"/>
              </a:rPr>
              <a:t></a:t>
            </a:r>
          </a:p>
          <a:p>
            <a:pPr marL="0" indent="0">
              <a:buNone/>
            </a:pPr>
            <a:endParaRPr lang="en-US" dirty="0"/>
          </a:p>
          <a:p>
            <a:pPr lvl="0"/>
            <a:r>
              <a:rPr lang="en-US" b="1" dirty="0"/>
              <a:t>Make sure you are bubbling in the correct bubbles for the question you are answering!! </a:t>
            </a:r>
            <a:r>
              <a:rPr lang="en-US" dirty="0"/>
              <a:t>Make sure the questions and answer #s match up!!!</a:t>
            </a:r>
          </a:p>
          <a:p>
            <a:pPr marL="0" indent="0">
              <a:buNone/>
            </a:pPr>
            <a:r>
              <a:rPr lang="en-US" dirty="0"/>
              <a:t> </a:t>
            </a:r>
          </a:p>
          <a:p>
            <a:pPr lvl="0"/>
            <a:r>
              <a:rPr lang="en-US" b="1" dirty="0"/>
              <a:t>ERASE COMPLETELY.</a:t>
            </a:r>
            <a:r>
              <a:rPr lang="en-US" dirty="0"/>
              <a:t> Unlike in class, </a:t>
            </a:r>
          </a:p>
          <a:p>
            <a:pPr marL="0" lvl="0" indent="0">
              <a:buNone/>
            </a:pPr>
            <a:r>
              <a:rPr lang="en-US" dirty="0"/>
              <a:t>no one can “fix” or “correct” your erasing </a:t>
            </a:r>
          </a:p>
          <a:p>
            <a:pPr marL="0" lvl="0" indent="0">
              <a:buNone/>
            </a:pPr>
            <a:r>
              <a:rPr lang="en-US" dirty="0"/>
              <a:t>issues. This is extremely common in class! </a:t>
            </a:r>
          </a:p>
          <a:p>
            <a:pPr marL="0" lvl="0" indent="0">
              <a:buNone/>
            </a:pPr>
            <a:r>
              <a:rPr lang="en-US" dirty="0"/>
              <a:t>Do not let this happen during the real exam!</a:t>
            </a:r>
          </a:p>
          <a:p>
            <a:pPr marL="0" indent="0">
              <a:buNone/>
            </a:pPr>
            <a:endParaRPr lang="en-US" dirty="0"/>
          </a:p>
          <a:p>
            <a:pPr lvl="0"/>
            <a:endParaRPr lang="en-US" dirty="0">
              <a:sym typeface="Wingdings"/>
            </a:endParaRPr>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505325"/>
            <a:ext cx="2133600"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2749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670</TotalTime>
  <Words>752</Words>
  <Application>Microsoft Office PowerPoint</Application>
  <PresentationFormat>On-screen Show (4:3)</PresentationFormat>
  <Paragraphs>73</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Clarity</vt:lpstr>
      <vt:lpstr>Office Theme</vt:lpstr>
      <vt:lpstr>Get Psyched Up for AP Exam</vt:lpstr>
      <vt:lpstr>Get Psyched Up for AP Exam 2021!</vt:lpstr>
      <vt:lpstr>Test Break-Down </vt:lpstr>
      <vt:lpstr>Scoring </vt:lpstr>
      <vt:lpstr>Strategies- Multiple Choice  </vt:lpstr>
      <vt:lpstr>Strategies- Multiple Choice  </vt:lpstr>
      <vt:lpstr>Strategies- Multiple Choice  </vt:lpstr>
      <vt:lpstr>Strategies- Multiple Choice  </vt:lpstr>
      <vt:lpstr>Strategies- Multiple Choice </vt:lpstr>
      <vt:lpstr>Strategies- Multiple Choice  </vt:lpstr>
      <vt:lpstr>Which of the following is a type of therapy for alcoholism that involves the administration of a drug that will induce nausea after the person consumes alcohol?  A) aversion   B) implosive  C) flooding  D) instrumental   E) rational-emotive behavior </vt:lpstr>
    </vt:vector>
  </TitlesOfParts>
  <Company>M-DCPS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BALGOBIN, MELISSA N</dc:creator>
  <cp:lastModifiedBy>Chad Sichak</cp:lastModifiedBy>
  <cp:revision>30</cp:revision>
  <dcterms:created xsi:type="dcterms:W3CDTF">2014-04-29T15:26:21Z</dcterms:created>
  <dcterms:modified xsi:type="dcterms:W3CDTF">2021-05-04T14:42:45Z</dcterms:modified>
</cp:coreProperties>
</file>